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3" roundtripDataSignature="AMtx7mhX9tNByQxGpefhH92IxEBi5L5f8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customschemas.google.com/relationships/presentationmetadata" Target="meta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testo verticale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olo e testo verticale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stazione sezione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e contenuti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front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ito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uota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to con didascali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magine con didascali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6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rgbClr val="2F5496">
                  <a:alpha val="44705"/>
                </a:srgbClr>
              </a:gs>
              <a:gs pos="100000">
                <a:srgbClr val="000000">
                  <a:alpha val="28627"/>
                </a:srgbClr>
              </a:gs>
            </a:gsLst>
            <a:lin ang="12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 flipH="1" rot="10800000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100000">
                <a:srgbClr val="000000">
                  <a:alpha val="40784"/>
                </a:srgbClr>
              </a:gs>
            </a:gsLst>
            <a:lin ang="18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/>
          <p:nvPr>
            <p:ph type="ctrTitle"/>
          </p:nvPr>
        </p:nvSpPr>
        <p:spPr>
          <a:xfrm>
            <a:off x="1127208" y="857251"/>
            <a:ext cx="4747280" cy="309806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None/>
            </a:pPr>
            <a:r>
              <a:rPr b="0" i="0" lang="it-IT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Bias and fairness are important topics in the deep </a:t>
            </a:r>
            <a:br>
              <a:rPr lang="it-IT" sz="2600">
                <a:solidFill>
                  <a:srgbClr val="FFFFFF"/>
                </a:solidFill>
              </a:rPr>
            </a:br>
            <a:r>
              <a:rPr b="0" i="0" lang="it-IT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learning community.</a:t>
            </a:r>
            <a:br>
              <a:rPr b="0" i="0" lang="it-IT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it-IT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To what extent could they affect the development of AI tools in biomedical research?</a:t>
            </a:r>
            <a:endParaRPr sz="2600">
              <a:solidFill>
                <a:srgbClr val="FFFFFF"/>
              </a:solidFill>
            </a:endParaRPr>
          </a:p>
        </p:txBody>
      </p:sp>
      <p:sp>
        <p:nvSpPr>
          <p:cNvPr id="89" name="Google Shape;89;p1"/>
          <p:cNvSpPr/>
          <p:nvPr/>
        </p:nvSpPr>
        <p:spPr>
          <a:xfrm rot="-54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rgbClr val="4472C4">
                  <a:alpha val="23921"/>
                </a:srgbClr>
              </a:gs>
              <a:gs pos="78000">
                <a:srgbClr val="1F3864">
                  <a:alpha val="0"/>
                </a:srgbClr>
              </a:gs>
              <a:gs pos="100000">
                <a:srgbClr val="1F3864">
                  <a:alpha val="0"/>
                </a:srgbClr>
              </a:gs>
            </a:gsLst>
            <a:lin ang="10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3D Glass Rendering Of Chemical Compounds" id="91" name="Google Shape;91;p1"/>
          <p:cNvPicPr preferRelativeResize="0"/>
          <p:nvPr/>
        </p:nvPicPr>
        <p:blipFill rotWithShape="1">
          <a:blip r:embed="rId3">
            <a:alphaModFix/>
          </a:blip>
          <a:srcRect b="285" l="0" r="1" t="0"/>
          <a:stretch/>
        </p:blipFill>
        <p:spPr>
          <a:xfrm>
            <a:off x="6920559" y="2388052"/>
            <a:ext cx="3737164" cy="209618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0" y="5565000"/>
            <a:ext cx="4169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Group 2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Kelly Cardona Londono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Alejandra Lopez Velazquez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Giulia Sansone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"/>
          <p:cNvPicPr preferRelativeResize="0"/>
          <p:nvPr/>
        </p:nvPicPr>
        <p:blipFill rotWithShape="1">
          <a:blip r:embed="rId3">
            <a:alphaModFix/>
          </a:blip>
          <a:srcRect b="-1" l="899" r="7209" t="0"/>
          <a:stretch/>
        </p:blipFill>
        <p:spPr>
          <a:xfrm>
            <a:off x="5450529" y="3263116"/>
            <a:ext cx="6741471" cy="359488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magine che contiene testo, schermata, Carattere, design&#10;&#10;Descrizione generata automaticamente" id="98" name="Google Shape;98;p2"/>
          <p:cNvPicPr preferRelativeResize="0"/>
          <p:nvPr/>
        </p:nvPicPr>
        <p:blipFill rotWithShape="1">
          <a:blip r:embed="rId4">
            <a:alphaModFix/>
          </a:blip>
          <a:srcRect b="2" l="5866" r="21696" t="0"/>
          <a:stretch/>
        </p:blipFill>
        <p:spPr>
          <a:xfrm>
            <a:off x="1754330" y="10"/>
            <a:ext cx="6760897" cy="3920034"/>
          </a:xfrm>
          <a:custGeom>
            <a:rect b="b" l="l" r="r" t="t"/>
            <a:pathLst>
              <a:path extrusionOk="0" h="3920044" w="4113440">
                <a:moveTo>
                  <a:pt x="0" y="0"/>
                </a:moveTo>
                <a:lnTo>
                  <a:pt x="4113440" y="0"/>
                </a:lnTo>
                <a:lnTo>
                  <a:pt x="4113440" y="3103224"/>
                </a:lnTo>
                <a:lnTo>
                  <a:pt x="2157388" y="3103224"/>
                </a:lnTo>
                <a:lnTo>
                  <a:pt x="2157388" y="3920044"/>
                </a:lnTo>
                <a:lnTo>
                  <a:pt x="0" y="392004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99" name="Google Shape;99;p2"/>
          <p:cNvSpPr/>
          <p:nvPr/>
        </p:nvSpPr>
        <p:spPr>
          <a:xfrm>
            <a:off x="8676094" y="160868"/>
            <a:ext cx="3355039" cy="29413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/>
          <p:nvPr/>
        </p:nvSpPr>
        <p:spPr>
          <a:xfrm>
            <a:off x="160866" y="4069977"/>
            <a:ext cx="1432595" cy="20199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magine che contiene testo, schermata, Carattere&#10;&#10;Descrizione generata automaticamente" id="101" name="Google Shape;101;p2"/>
          <p:cNvPicPr preferRelativeResize="0"/>
          <p:nvPr/>
        </p:nvPicPr>
        <p:blipFill rotWithShape="1">
          <a:blip r:embed="rId5">
            <a:alphaModFix/>
          </a:blip>
          <a:srcRect b="0" l="196" r="9850" t="0"/>
          <a:stretch/>
        </p:blipFill>
        <p:spPr>
          <a:xfrm>
            <a:off x="1314450" y="4069977"/>
            <a:ext cx="4781550" cy="20199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/>
          <p:nvPr/>
        </p:nvSpPr>
        <p:spPr>
          <a:xfrm>
            <a:off x="1225448" y="8300"/>
            <a:ext cx="10966551" cy="6849700"/>
          </a:xfrm>
          <a:prstGeom prst="rect">
            <a:avLst/>
          </a:prstGeom>
          <a:solidFill>
            <a:schemeClr val="lt2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0" y="0"/>
            <a:ext cx="11416415" cy="6858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17500" sx="95000" rotWithShape="0" algn="t" dir="2400000" dist="127000" sy="95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>
            <p:ph type="title"/>
          </p:nvPr>
        </p:nvSpPr>
        <p:spPr>
          <a:xfrm>
            <a:off x="6106390" y="759126"/>
            <a:ext cx="4596245" cy="1711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it-IT" sz="4000"/>
              <a:t>What is a bias? </a:t>
            </a:r>
            <a:endParaRPr/>
          </a:p>
        </p:txBody>
      </p:sp>
      <p:sp>
        <p:nvSpPr>
          <p:cNvPr id="109" name="Google Shape;109;p3"/>
          <p:cNvSpPr/>
          <p:nvPr/>
        </p:nvSpPr>
        <p:spPr>
          <a:xfrm>
            <a:off x="0" y="0"/>
            <a:ext cx="54102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90500" sx="94000" rotWithShape="0" algn="t" dir="3000000" dist="139700" sy="9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ead with Gears" id="110" name="Google Shape;11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8873" y="1510026"/>
            <a:ext cx="3872455" cy="387245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"/>
          <p:cNvSpPr txBox="1"/>
          <p:nvPr>
            <p:ph idx="1" type="body"/>
          </p:nvPr>
        </p:nvSpPr>
        <p:spPr>
          <a:xfrm>
            <a:off x="6106390" y="2470244"/>
            <a:ext cx="4596245" cy="37698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t-IT" sz="2000"/>
              <a:t>Bias is defined as a systematic error in decision-making processes that results in unfair outcomes</a:t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t-IT" sz="2000"/>
              <a:t> In the context of AI, bias can arise from various sources, including data collection, algorithm design, and human interpretation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4"/>
          <p:cNvSpPr/>
          <p:nvPr/>
        </p:nvSpPr>
        <p:spPr>
          <a:xfrm flipH="1" rot="10800000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5686"/>
                </a:srgbClr>
              </a:gs>
              <a:gs pos="100000">
                <a:srgbClr val="2F5496"/>
              </a:gs>
            </a:gsLst>
            <a:lin ang="6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4"/>
          <p:cNvSpPr/>
          <p:nvPr/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rgbClr val="4472C4">
                  <a:alpha val="40784"/>
                </a:srgbClr>
              </a:gs>
              <a:gs pos="74000">
                <a:srgbClr val="8DA9DB">
                  <a:alpha val="0"/>
                </a:srgbClr>
              </a:gs>
              <a:gs pos="100000">
                <a:srgbClr val="8DA9DB">
                  <a:alpha val="0"/>
                </a:srgbClr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4"/>
          <p:cNvSpPr/>
          <p:nvPr/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2745"/>
                </a:srgbClr>
              </a:gs>
              <a:gs pos="78000">
                <a:srgbClr val="4472C4">
                  <a:alpha val="14901"/>
                </a:srgbClr>
              </a:gs>
              <a:gs pos="100000">
                <a:srgbClr val="4472C4">
                  <a:alpha val="14901"/>
                </a:srgbClr>
              </a:gs>
            </a:gsLst>
            <a:lin ang="15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4"/>
          <p:cNvSpPr txBox="1"/>
          <p:nvPr>
            <p:ph type="title"/>
          </p:nvPr>
        </p:nvSpPr>
        <p:spPr>
          <a:xfrm>
            <a:off x="699713" y="248038"/>
            <a:ext cx="7063721" cy="115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it-IT" sz="4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Where do the bias come from?</a:t>
            </a:r>
            <a:endParaRPr/>
          </a:p>
        </p:txBody>
      </p:sp>
      <p:pic>
        <p:nvPicPr>
          <p:cNvPr descr="Immagine che contiene testo, schermata, Carattere, diagramma&#10;&#10;Descrizione generata automaticamente" id="121" name="Google Shape;12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8333" y="1966293"/>
            <a:ext cx="9275332" cy="4452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5"/>
          <p:cNvSpPr/>
          <p:nvPr/>
        </p:nvSpPr>
        <p:spPr>
          <a:xfrm flipH="1" rot="5400000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18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5"/>
          <p:cNvSpPr/>
          <p:nvPr/>
        </p:nvSpPr>
        <p:spPr>
          <a:xfrm rot="-54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rgbClr val="4472C4">
                  <a:alpha val="49803"/>
                </a:srgbClr>
              </a:gs>
              <a:gs pos="100000">
                <a:srgbClr val="1F3864">
                  <a:alpha val="0"/>
                </a:srgbClr>
              </a:gs>
            </a:gsLst>
            <a:lin ang="11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5"/>
          <p:cNvSpPr/>
          <p:nvPr/>
        </p:nvSpPr>
        <p:spPr>
          <a:xfrm flipH="1" rot="-5400000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8823"/>
                </a:srgbClr>
              </a:gs>
              <a:gs pos="69000">
                <a:srgbClr val="4472C4">
                  <a:alpha val="0"/>
                </a:srgbClr>
              </a:gs>
              <a:gs pos="100000">
                <a:srgbClr val="4472C4">
                  <a:alpha val="0"/>
                </a:srgbClr>
              </a:gs>
            </a:gsLst>
            <a:lin ang="13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5"/>
          <p:cNvSpPr/>
          <p:nvPr/>
        </p:nvSpPr>
        <p:spPr>
          <a:xfrm rot="6097846">
            <a:off x="-747355" y="1201312"/>
            <a:ext cx="4808302" cy="4088666"/>
          </a:xfrm>
          <a:custGeom>
            <a:rect b="b" l="l" r="r" t="t"/>
            <a:pathLst>
              <a:path extrusionOk="0" h="4088666" w="4808302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0">
                <a:srgbClr val="8DA9DB">
                  <a:alpha val="0"/>
                </a:srgbClr>
              </a:gs>
              <a:gs pos="39000">
                <a:srgbClr val="8DA9DB">
                  <a:alpha val="0"/>
                </a:srgbClr>
              </a:gs>
              <a:gs pos="100000">
                <a:srgbClr val="2F5496">
                  <a:alpha val="25882"/>
                </a:srgbClr>
              </a:gs>
            </a:gsLst>
            <a:lin ang="18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5"/>
          <p:cNvSpPr txBox="1"/>
          <p:nvPr>
            <p:ph type="title"/>
          </p:nvPr>
        </p:nvSpPr>
        <p:spPr>
          <a:xfrm>
            <a:off x="660041" y="2767106"/>
            <a:ext cx="2880828" cy="3071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lang="it-IT" sz="4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Types of bias</a:t>
            </a:r>
            <a:endParaRPr/>
          </a:p>
        </p:txBody>
      </p:sp>
      <p:pic>
        <p:nvPicPr>
          <p:cNvPr descr="Immagine che contiene testo, schermata, diagramma, linea&#10;&#10;Descrizione generata automaticamente" id="132" name="Google Shape;132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2428" y="1396759"/>
            <a:ext cx="7225748" cy="406448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5"/>
          <p:cNvSpPr txBox="1"/>
          <p:nvPr/>
        </p:nvSpPr>
        <p:spPr>
          <a:xfrm>
            <a:off x="10258703" y="6488240"/>
            <a:ext cx="218663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t-IT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Norori  et al., 2021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magine che contiene testo, schermata, diagramma, Carattere&#10;&#10;Descrizione generata automaticamente" id="139" name="Google Shape;139;p6"/>
          <p:cNvPicPr preferRelativeResize="0"/>
          <p:nvPr/>
        </p:nvPicPr>
        <p:blipFill rotWithShape="1">
          <a:blip r:embed="rId3">
            <a:alphaModFix/>
          </a:blip>
          <a:srcRect b="1164" l="0" r="-3" t="0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6"/>
          <p:cNvSpPr/>
          <p:nvPr/>
        </p:nvSpPr>
        <p:spPr>
          <a:xfrm>
            <a:off x="0" y="0"/>
            <a:ext cx="6103025" cy="6858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889000" sx="90000" rotWithShape="0" algn="t" dir="21540000" dist="406400" sy="9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6"/>
          <p:cNvSpPr/>
          <p:nvPr/>
        </p:nvSpPr>
        <p:spPr>
          <a:xfrm>
            <a:off x="0" y="0"/>
            <a:ext cx="6103025" cy="228599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54000" sx="92000" rotWithShape="0" algn="t" dir="5460000" dist="127000" sy="92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6"/>
          <p:cNvSpPr txBox="1"/>
          <p:nvPr>
            <p:ph type="title"/>
          </p:nvPr>
        </p:nvSpPr>
        <p:spPr>
          <a:xfrm>
            <a:off x="761801" y="328512"/>
            <a:ext cx="4778387" cy="16289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</a:pPr>
            <a:r>
              <a:rPr lang="it-IT" sz="3700"/>
              <a:t>How to overcome AI bias in medical research?</a:t>
            </a:r>
            <a:endParaRPr/>
          </a:p>
        </p:txBody>
      </p:sp>
      <p:sp>
        <p:nvSpPr>
          <p:cNvPr id="143" name="Google Shape;143;p6"/>
          <p:cNvSpPr txBox="1"/>
          <p:nvPr>
            <p:ph idx="1" type="body"/>
          </p:nvPr>
        </p:nvSpPr>
        <p:spPr>
          <a:xfrm>
            <a:off x="721634" y="2928936"/>
            <a:ext cx="4659756" cy="3374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t-IT" sz="2000"/>
              <a:t>Promote open data sharing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t-IT" sz="2000"/>
              <a:t>Data standards and interoperability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t-IT" sz="2000"/>
              <a:t>Generating synthetic data to combat bias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t-IT" sz="2000"/>
              <a:t>Evaluating algorithmic efficiency and fairness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t-IT" sz="2000"/>
              <a:t>Explainable AI models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it-IT" sz="2000"/>
              <a:t>Common metrics for AI reliability</a:t>
            </a:r>
            <a:endParaRPr/>
          </a:p>
        </p:txBody>
      </p:sp>
      <p:sp>
        <p:nvSpPr>
          <p:cNvPr id="144" name="Google Shape;144;p6"/>
          <p:cNvSpPr txBox="1"/>
          <p:nvPr/>
        </p:nvSpPr>
        <p:spPr>
          <a:xfrm>
            <a:off x="6163653" y="6488690"/>
            <a:ext cx="218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t-IT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Norori  et al., 2021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-1" l="0" r="-1" t="1865"/>
          <a:stretch/>
        </p:blipFill>
        <p:spPr>
          <a:xfrm>
            <a:off x="763524" y="733986"/>
            <a:ext cx="10664952" cy="5390029"/>
          </a:xfrm>
          <a:prstGeom prst="rect">
            <a:avLst/>
          </a:prstGeom>
          <a:noFill/>
          <a:ln>
            <a:noFill/>
          </a:ln>
          <a:effectLst>
            <a:outerShdw blurRad="292100" sx="97000" rotWithShape="0" algn="t" dir="6000000" dist="165100" sy="97000">
              <a:srgbClr val="000000">
                <a:alpha val="34901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/>
          <p:nvPr/>
        </p:nvSpPr>
        <p:spPr>
          <a:xfrm>
            <a:off x="0" y="-1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8"/>
          <p:cNvSpPr txBox="1"/>
          <p:nvPr>
            <p:ph type="ctrTitle"/>
          </p:nvPr>
        </p:nvSpPr>
        <p:spPr>
          <a:xfrm>
            <a:off x="2190750" y="557189"/>
            <a:ext cx="8629358" cy="29562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</a:pPr>
            <a:r>
              <a:rPr lang="it-IT" sz="5200"/>
              <a:t>Thank you for your attention!</a:t>
            </a:r>
            <a:br>
              <a:rPr lang="it-IT" sz="5200"/>
            </a:br>
            <a:endParaRPr sz="5200"/>
          </a:p>
        </p:txBody>
      </p:sp>
      <p:pic>
        <p:nvPicPr>
          <p:cNvPr descr="Smiling Face with No Fill" id="157" name="Google Shape;15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650" y="2393949"/>
            <a:ext cx="1136650" cy="113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2024-02-12T15:36:25Z</dcterms:created>
  <dc:creator>Giulia Sansone</dc:creator>
</cp:coreProperties>
</file>